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2" r:id="rId3"/>
    <p:sldId id="293" r:id="rId4"/>
    <p:sldId id="258" r:id="rId5"/>
    <p:sldId id="279" r:id="rId6"/>
    <p:sldId id="259" r:id="rId7"/>
    <p:sldId id="268" r:id="rId8"/>
    <p:sldId id="288" r:id="rId9"/>
    <p:sldId id="287" r:id="rId10"/>
    <p:sldId id="294" r:id="rId11"/>
    <p:sldId id="298" r:id="rId12"/>
    <p:sldId id="296" r:id="rId13"/>
    <p:sldId id="300" r:id="rId14"/>
    <p:sldId id="301" r:id="rId15"/>
    <p:sldId id="295" r:id="rId16"/>
    <p:sldId id="290" r:id="rId17"/>
    <p:sldId id="283" r:id="rId18"/>
    <p:sldId id="302" r:id="rId19"/>
    <p:sldId id="291" r:id="rId20"/>
    <p:sldId id="297" r:id="rId21"/>
    <p:sldId id="299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ans Pro Light" panose="020F03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4BC9ED-D264-4C98-9BEA-1FFEEE84FD7A}">
  <a:tblStyle styleId="{0D4BC9ED-D264-4C98-9BEA-1FFEEE84F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C1E8BC8-2A94-4802-B41E-7F59E5E20AC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eCell>
    <a:sw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96"/>
    <p:restoredTop sz="93265"/>
  </p:normalViewPr>
  <p:slideViewPr>
    <p:cSldViewPr snapToGrid="0" snapToObjects="1">
      <p:cViewPr varScale="1">
        <p:scale>
          <a:sx n="135" d="100"/>
          <a:sy n="135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c875ef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9c875ef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875ef68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c875ef681_0_9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54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875ef68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c875ef681_0_9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623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875ef68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c875ef681_0_9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21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875ef68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c875ef681_0_9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95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875ef68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c875ef681_0_9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157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c875ef68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9c875ef68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875ef68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c875ef681_0_9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43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875ef68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c875ef681_0_9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58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c875ef68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9c875ef681_0_8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88697e0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888697e0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11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875ef68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c875ef681_0_9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88697e0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888697e0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875ef68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9c875ef681_0_9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10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875ef68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c875ef681_0_9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80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758675" y="4749850"/>
            <a:ext cx="38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 rot="-2667971">
            <a:off x="7842370" y="4672372"/>
            <a:ext cx="1681009" cy="7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 rot="-2667971">
            <a:off x="8014932" y="4801499"/>
            <a:ext cx="1681009" cy="7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 rot="-2667971">
            <a:off x="8187494" y="4930626"/>
            <a:ext cx="1681009" cy="7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 rot="-2667971">
            <a:off x="8339894" y="5083026"/>
            <a:ext cx="1681009" cy="7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8851900" y="4762500"/>
            <a:ext cx="245400" cy="324000"/>
          </a:xfrm>
          <a:prstGeom prst="rect">
            <a:avLst/>
          </a:prstGeom>
          <a:solidFill>
            <a:srgbClr val="EFEFEF">
              <a:alpha val="8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.hekman@uu.n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k.f.vanes@uu.n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l/team/19%3a16b0d3ddd49047e7bd20f28ee66648b4%40thread.tacv2/conversations?groupId=cd7e4422-3643-496a-aa19-0b17e688a338&amp;tenantId=d72758a0-a446-4e0f-a0aa-4bf95a4a10e7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3978850"/>
            <a:ext cx="9144000" cy="13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890063" y="935965"/>
            <a:ext cx="5264700" cy="26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3000" dirty="0">
                <a:latin typeface="Source Sans Pro"/>
                <a:ea typeface="Source Sans Pro"/>
                <a:cs typeface="Source Sans Pro"/>
                <a:sym typeface="Source Sans Pro"/>
              </a:rPr>
              <a:t>Part 1: </a:t>
            </a:r>
            <a:r>
              <a:rPr lang="nl-NL" sz="3000" dirty="0" err="1">
                <a:latin typeface="Source Sans Pro"/>
                <a:ea typeface="Source Sans Pro"/>
                <a:cs typeface="Source Sans Pro"/>
                <a:sym typeface="Source Sans Pro"/>
              </a:rPr>
              <a:t>Technological</a:t>
            </a:r>
            <a:r>
              <a:rPr lang="nl-NL" sz="30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nl-NL" sz="3000" dirty="0" err="1">
                <a:latin typeface="Source Sans Pro"/>
                <a:ea typeface="Source Sans Pro"/>
                <a:cs typeface="Source Sans Pro"/>
                <a:sym typeface="Source Sans Pro"/>
              </a:rPr>
              <a:t>mediation</a:t>
            </a:r>
            <a:r>
              <a:rPr lang="nl-NL" sz="3000" dirty="0">
                <a:latin typeface="Source Sans Pro"/>
                <a:ea typeface="Source Sans Pro"/>
                <a:cs typeface="Source Sans Pro"/>
                <a:sym typeface="Source Sans Pro"/>
              </a:rPr>
              <a:t> &amp; public </a:t>
            </a:r>
            <a:r>
              <a:rPr lang="nl-NL" sz="3000" dirty="0" err="1"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  <a:endParaRPr sz="30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nl-NL" sz="1600" i="1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nl-NL" sz="1600" i="1" dirty="0" err="1">
                <a:latin typeface="Source Sans Pro"/>
                <a:ea typeface="Source Sans Pro"/>
                <a:cs typeface="Source Sans Pro"/>
                <a:sym typeface="Source Sans Pro"/>
              </a:rPr>
              <a:t>Personalization</a:t>
            </a:r>
            <a:r>
              <a:rPr lang="nl-NL" sz="1600" i="1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nl-NL" sz="1600" i="1" dirty="0" err="1">
                <a:latin typeface="Source Sans Pro"/>
                <a:ea typeface="Source Sans Pro"/>
                <a:cs typeface="Source Sans Pro"/>
                <a:sym typeface="Source Sans Pro"/>
              </a:rPr>
              <a:t>for</a:t>
            </a:r>
            <a:r>
              <a:rPr lang="nl-NL" sz="1600" i="1" dirty="0">
                <a:latin typeface="Source Sans Pro"/>
                <a:ea typeface="Source Sans Pro"/>
                <a:cs typeface="Source Sans Pro"/>
                <a:sym typeface="Source Sans Pro"/>
              </a:rPr>
              <a:t> (public) media</a:t>
            </a:r>
            <a:br>
              <a:rPr lang="nl-NL" sz="1600" i="1" dirty="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600" i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063" y="4285940"/>
            <a:ext cx="3577174" cy="7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l="8097" t="21636" r="13820" b="18060"/>
          <a:stretch/>
        </p:blipFill>
        <p:spPr>
          <a:xfrm>
            <a:off x="4875175" y="4104400"/>
            <a:ext cx="3524301" cy="10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6212" y="3932250"/>
            <a:ext cx="4619625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7225" y="3932250"/>
            <a:ext cx="4880051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7254013" y="2172425"/>
            <a:ext cx="17040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Karin van 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Assistant Professor Utrecht University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100" b="0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K.F.vanEs@uu.nl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79A3EB-BB84-BB4E-A5FD-2EA71B2820AA}"/>
              </a:ext>
            </a:extLst>
          </p:cNvPr>
          <p:cNvSpPr/>
          <p:nvPr/>
        </p:nvSpPr>
        <p:spPr>
          <a:xfrm>
            <a:off x="6020636" y="1931071"/>
            <a:ext cx="1233377" cy="1279542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lue-lit public washrooms in British Columbia, Canada- Sheet1">
            <a:extLst>
              <a:ext uri="{FF2B5EF4-FFF2-40B4-BE49-F238E27FC236}">
                <a16:creationId xmlns:a16="http://schemas.microsoft.com/office/drawing/2014/main" id="{A47B50BE-2285-D54F-8E1F-D7CCD1D7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9" y="3158454"/>
            <a:ext cx="2443155" cy="16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55327-D370-C746-B499-88668FE9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00" y="1830475"/>
            <a:ext cx="4045200" cy="1482300"/>
          </a:xfrm>
        </p:spPr>
        <p:txBody>
          <a:bodyPr/>
          <a:lstStyle/>
          <a:p>
            <a:r>
              <a:rPr lang="en-US" dirty="0"/>
              <a:t>Hostile architecture </a:t>
            </a:r>
            <a:br>
              <a:rPr lang="en-US" dirty="0"/>
            </a:br>
            <a:r>
              <a:rPr lang="en-US" sz="1200" dirty="0"/>
              <a:t>(moral dimension of technology)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FA5AA-2067-6747-BACB-9EB6B3DA7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374A06-1A41-7B47-85FF-8B2F480B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2693" y="543614"/>
            <a:ext cx="1832366" cy="24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es this bench look friendly?">
            <a:extLst>
              <a:ext uri="{FF2B5EF4-FFF2-40B4-BE49-F238E27FC236}">
                <a16:creationId xmlns:a16="http://schemas.microsoft.com/office/drawing/2014/main" id="{3A3EDCAA-FC11-A042-B236-F64D1D83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45" y="2140472"/>
            <a:ext cx="2170688" cy="16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6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9C633-EB95-EB42-9666-2F61B7C43AC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0519" y="724200"/>
            <a:ext cx="3837000" cy="36951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“Algorithms are created for purposes that are often far from neutral: to create value and capital; to nudge behavior and structure preferences in a certain way; and to identify, sort and classify people” (</a:t>
            </a:r>
            <a:r>
              <a:rPr lang="en-US" dirty="0" err="1">
                <a:solidFill>
                  <a:schemeClr val="tx1"/>
                </a:solidFill>
              </a:rPr>
              <a:t>Kitchin</a:t>
            </a:r>
            <a:r>
              <a:rPr lang="en-US" dirty="0">
                <a:solidFill>
                  <a:schemeClr val="tx1"/>
                </a:solidFill>
              </a:rPr>
              <a:t>, 2014:18)   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1F53C-C1FC-CB44-84CC-A31FB8424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8CE13-3797-B846-9B1D-4D85A8B3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21" y="724200"/>
            <a:ext cx="4200037" cy="3841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B1F12-E918-0E47-AF07-2E4F34D5C0FD}"/>
              </a:ext>
            </a:extLst>
          </p:cNvPr>
          <p:cNvSpPr txBox="1"/>
          <p:nvPr/>
        </p:nvSpPr>
        <p:spPr>
          <a:xfrm>
            <a:off x="4821121" y="4552240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Hema – Hoe </a:t>
            </a:r>
            <a:r>
              <a:rPr lang="en-US" dirty="0" err="1"/>
              <a:t>eet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tompouche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9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9C633-EB95-EB42-9666-2F61B7C43AC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“While programmers might seek to maintain a high degree of mechanical objectivity – being distant, detached and impartial in how they work and thus acting independent of local customs, culture, knowledge and context (Porter, 1995) - in the process of translating a task or process or calculation into an algorithm they can never fully escape these.” (</a:t>
            </a:r>
            <a:r>
              <a:rPr lang="en-US" dirty="0" err="1">
                <a:solidFill>
                  <a:schemeClr val="tx1"/>
                </a:solidFill>
              </a:rPr>
              <a:t>Kitchin</a:t>
            </a:r>
            <a:r>
              <a:rPr lang="en-US" dirty="0">
                <a:solidFill>
                  <a:schemeClr val="tx1"/>
                </a:solidFill>
              </a:rPr>
              <a:t>, 2014:18)       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1F53C-C1FC-CB44-84CC-A31FB8424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5124" name="Picture 4" descr="algorithm on a screen - Coding programming source code screen. Colorful abstract data display. Software developer web program script. Development, computer.">
            <a:extLst>
              <a:ext uri="{FF2B5EF4-FFF2-40B4-BE49-F238E27FC236}">
                <a16:creationId xmlns:a16="http://schemas.microsoft.com/office/drawing/2014/main" id="{80BFC053-95E0-AC49-B8C4-57AF5246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192"/>
            <a:ext cx="4572000" cy="25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52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B98B-2F08-E94A-B92A-ADE2D3B4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43" y="1830475"/>
            <a:ext cx="4045200" cy="1482300"/>
          </a:xfrm>
        </p:spPr>
        <p:txBody>
          <a:bodyPr/>
          <a:lstStyle/>
          <a:p>
            <a:r>
              <a:rPr lang="en-US" dirty="0"/>
              <a:t>What are media?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9CA89-1AFD-464C-AF63-E7699B3AC5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“Technologies that are able regularly and reliably to transmit or preserve meanings across space and time” (</a:t>
            </a:r>
            <a:r>
              <a:rPr lang="en-US" dirty="0" err="1"/>
              <a:t>Couldry</a:t>
            </a:r>
            <a:r>
              <a:rPr lang="en-US" dirty="0"/>
              <a:t>, 2020: 4).</a:t>
            </a:r>
            <a:endParaRPr lang="en-NL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22EC2-A0A0-4941-8F2A-F8BAB99F4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6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5499-6864-9742-BD38-2B5BC72B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00" y="1830475"/>
            <a:ext cx="4045200" cy="1482300"/>
          </a:xfrm>
        </p:spPr>
        <p:txBody>
          <a:bodyPr/>
          <a:lstStyle/>
          <a:p>
            <a:r>
              <a:rPr lang="en-US" dirty="0"/>
              <a:t>What is ‘public’ in relation to media?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1B5-FF41-ED4E-B78D-17E520F07B6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820894"/>
            <a:ext cx="3837000" cy="3695100"/>
          </a:xfrm>
        </p:spPr>
        <p:txBody>
          <a:bodyPr/>
          <a:lstStyle/>
          <a:p>
            <a:r>
              <a:rPr lang="en-US" dirty="0"/>
              <a:t>“concerning the people as a whole”</a:t>
            </a:r>
          </a:p>
          <a:p>
            <a:r>
              <a:rPr lang="en-US" dirty="0"/>
              <a:t>“belonging to the State rather than to an independent, commercial company”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soon linked to public </a:t>
            </a:r>
            <a:r>
              <a:rPr lang="en-US" i="1" dirty="0"/>
              <a:t>service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-&gt; remains difficult to exactly define, specific in national contexts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(Ibarra, 2015: 149)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Inform, Educate and Entertain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C1B8B-C063-1B48-87A0-A1925399A9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14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1460150" y="645000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 Criticism</a:t>
            </a:r>
            <a:endParaRPr sz="18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81AA4-A4CD-6E4B-A3CD-0ED4D7AB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58" y="148856"/>
            <a:ext cx="3704630" cy="4845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6FE51-6B98-C44F-AD39-3A04A0DC3486}"/>
              </a:ext>
            </a:extLst>
          </p:cNvPr>
          <p:cNvSpPr txBox="1"/>
          <p:nvPr/>
        </p:nvSpPr>
        <p:spPr>
          <a:xfrm>
            <a:off x="451127" y="1435395"/>
            <a:ext cx="3704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“While the field of economics and its influence on government thinking has been stuck in a market-fixing view of the state, in management literature, the term “public value” is used to describe the role of the public sector in the broader creation of value” (p. 12)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813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1460150" y="645000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 Criticism</a:t>
            </a:r>
            <a:endParaRPr sz="18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99;p18">
            <a:extLst>
              <a:ext uri="{FF2B5EF4-FFF2-40B4-BE49-F238E27FC236}">
                <a16:creationId xmlns:a16="http://schemas.microsoft.com/office/drawing/2014/main" id="{3BD26FF8-075E-3E40-B982-AE8988465C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3200" b="1" dirty="0"/>
              <a:t>BBC brought public value to the media industry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AA10E-1D22-8C4E-A195-56BEEC1B1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1" y="1746921"/>
            <a:ext cx="4287627" cy="18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1460150" y="645000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 Criticism</a:t>
            </a:r>
            <a:endParaRPr sz="18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1E7B2-9D56-D644-BBBB-6235A216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6" y="51888"/>
            <a:ext cx="7793182" cy="5039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CC56B-2468-6F4C-BF01-AD179EAC1C2B}"/>
              </a:ext>
            </a:extLst>
          </p:cNvPr>
          <p:cNvSpPr txBox="1"/>
          <p:nvPr/>
        </p:nvSpPr>
        <p:spPr>
          <a:xfrm>
            <a:off x="6678263" y="4677129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Mazzucato</a:t>
            </a:r>
            <a:r>
              <a:rPr lang="en-US" dirty="0"/>
              <a:t> et al, 2020: 24)</a:t>
            </a:r>
          </a:p>
        </p:txBody>
      </p:sp>
    </p:spTree>
    <p:extLst>
      <p:ext uri="{BB962C8B-B14F-4D97-AF65-F5344CB8AC3E}">
        <p14:creationId xmlns:p14="http://schemas.microsoft.com/office/powerpoint/2010/main" val="137105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1C810-EC99-F94B-8D2C-0B4F3E540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1026" name="Picture 2" descr="Image result for logo bnnvara">
            <a:extLst>
              <a:ext uri="{FF2B5EF4-FFF2-40B4-BE49-F238E27FC236}">
                <a16:creationId xmlns:a16="http://schemas.microsoft.com/office/drawing/2014/main" id="{2479DCA2-3B62-684C-9876-A5B3F619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9" y="1204397"/>
            <a:ext cx="1178660" cy="9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ro ncrv">
            <a:extLst>
              <a:ext uri="{FF2B5EF4-FFF2-40B4-BE49-F238E27FC236}">
                <a16:creationId xmlns:a16="http://schemas.microsoft.com/office/drawing/2014/main" id="{5480CEB9-35CE-0B4D-9778-743D1B9E5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47" y="1250857"/>
            <a:ext cx="1643135" cy="7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o">
            <a:extLst>
              <a:ext uri="{FF2B5EF4-FFF2-40B4-BE49-F238E27FC236}">
                <a16:creationId xmlns:a16="http://schemas.microsoft.com/office/drawing/2014/main" id="{076A8E99-3EFF-C64F-AF59-93A43216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36" y="37204"/>
            <a:ext cx="2790396" cy="96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vrotros">
            <a:extLst>
              <a:ext uri="{FF2B5EF4-FFF2-40B4-BE49-F238E27FC236}">
                <a16:creationId xmlns:a16="http://schemas.microsoft.com/office/drawing/2014/main" id="{0C8C3B64-EB2B-3340-AF0D-7996099D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002" y="104128"/>
            <a:ext cx="2633391" cy="8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ax">
            <a:extLst>
              <a:ext uri="{FF2B5EF4-FFF2-40B4-BE49-F238E27FC236}">
                <a16:creationId xmlns:a16="http://schemas.microsoft.com/office/drawing/2014/main" id="{8AD5EF98-E6FC-C140-8752-2BA7FB9A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64" y="1204397"/>
            <a:ext cx="950438" cy="9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nos logo">
            <a:extLst>
              <a:ext uri="{FF2B5EF4-FFF2-40B4-BE49-F238E27FC236}">
                <a16:creationId xmlns:a16="http://schemas.microsoft.com/office/drawing/2014/main" id="{0C0E43BC-EE4C-F24D-A6B7-0BE3088F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717" y="3865606"/>
            <a:ext cx="1313509" cy="46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ntr logo">
            <a:extLst>
              <a:ext uri="{FF2B5EF4-FFF2-40B4-BE49-F238E27FC236}">
                <a16:creationId xmlns:a16="http://schemas.microsoft.com/office/drawing/2014/main" id="{D80B4FF2-C3FC-8E4E-A1A2-DFD1C4D6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88" y="4419175"/>
            <a:ext cx="1939811" cy="7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powned logo">
            <a:extLst>
              <a:ext uri="{FF2B5EF4-FFF2-40B4-BE49-F238E27FC236}">
                <a16:creationId xmlns:a16="http://schemas.microsoft.com/office/drawing/2014/main" id="{7B24BA2F-895E-FD41-B5B2-6F24CABE8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1" y="3208378"/>
            <a:ext cx="536864" cy="5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vpro logo">
            <a:extLst>
              <a:ext uri="{FF2B5EF4-FFF2-40B4-BE49-F238E27FC236}">
                <a16:creationId xmlns:a16="http://schemas.microsoft.com/office/drawing/2014/main" id="{B0A8825D-4405-AE4B-A6C1-BCB1B07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38" y="2409767"/>
            <a:ext cx="2481844" cy="77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human omroep logo">
            <a:extLst>
              <a:ext uri="{FF2B5EF4-FFF2-40B4-BE49-F238E27FC236}">
                <a16:creationId xmlns:a16="http://schemas.microsoft.com/office/drawing/2014/main" id="{7C0C3E69-3773-E845-8BE4-9456DA04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1" y="3865606"/>
            <a:ext cx="1179909" cy="6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wnl logo">
            <a:extLst>
              <a:ext uri="{FF2B5EF4-FFF2-40B4-BE49-F238E27FC236}">
                <a16:creationId xmlns:a16="http://schemas.microsoft.com/office/drawing/2014/main" id="{4BBF0CA1-BF33-0448-A5AF-5CD9C77F5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1" y="4663639"/>
            <a:ext cx="1424052" cy="4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npologo">
            <a:extLst>
              <a:ext uri="{FF2B5EF4-FFF2-40B4-BE49-F238E27FC236}">
                <a16:creationId xmlns:a16="http://schemas.microsoft.com/office/drawing/2014/main" id="{229882E4-4ED5-CE47-9BF1-ED04A568F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36" y="674874"/>
            <a:ext cx="3939104" cy="39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73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sz="3200" b="1" dirty="0" err="1"/>
              <a:t>Colonization</a:t>
            </a:r>
            <a:r>
              <a:rPr lang="nl-NL" sz="3200" b="1" dirty="0"/>
              <a:t> of </a:t>
            </a:r>
            <a:r>
              <a:rPr lang="nl-NL" sz="3200" b="1" dirty="0" err="1"/>
              <a:t>the</a:t>
            </a:r>
            <a:r>
              <a:rPr lang="nl-NL" sz="3200" b="1" dirty="0"/>
              <a:t> data </a:t>
            </a:r>
            <a:r>
              <a:rPr lang="nl-NL" sz="3200" b="1" dirty="0" err="1"/>
              <a:t>imaginary</a:t>
            </a:r>
            <a:r>
              <a:rPr lang="nl-NL" sz="3200" b="1" dirty="0"/>
              <a:t> – </a:t>
            </a:r>
            <a:r>
              <a:rPr lang="nl-NL" sz="2400" dirty="0"/>
              <a:t>(William </a:t>
            </a:r>
            <a:r>
              <a:rPr lang="nl-NL" sz="2400" dirty="0" err="1"/>
              <a:t>Uricchio</a:t>
            </a:r>
            <a:r>
              <a:rPr lang="nl-NL" sz="2400" dirty="0"/>
              <a:t>, 2018)</a:t>
            </a:r>
            <a:endParaRPr sz="2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460150" y="645000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 Criticism</a:t>
            </a:r>
            <a:endParaRPr sz="18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43381-2DF7-284D-9FE7-2296C19DF601}"/>
              </a:ext>
            </a:extLst>
          </p:cNvPr>
          <p:cNvSpPr txBox="1"/>
          <p:nvPr/>
        </p:nvSpPr>
        <p:spPr>
          <a:xfrm>
            <a:off x="210788" y="1109700"/>
            <a:ext cx="3982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Regardless of the institutional or cultural setting, data mean pretty much the same thing</a:t>
            </a:r>
          </a:p>
          <a:p>
            <a:endParaRPr lang="en-US" sz="2400" dirty="0"/>
          </a:p>
          <a:p>
            <a:r>
              <a:rPr lang="en-US" sz="2400" dirty="0"/>
              <a:t>Overarching conformity is professionalism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400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4971397" y="126228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buNone/>
            </a:pPr>
            <a:r>
              <a:rPr lang="nl-NL" sz="3200" b="1" dirty="0"/>
              <a:t>Practical info</a:t>
            </a:r>
            <a:r>
              <a:rPr lang="en-US" u="sng" dirty="0"/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nl-NL" sz="3000" b="1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nl-NL" sz="3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25621C-9239-C94A-9024-2C99E826A44E}"/>
              </a:ext>
            </a:extLst>
          </p:cNvPr>
          <p:cNvSpPr/>
          <p:nvPr/>
        </p:nvSpPr>
        <p:spPr>
          <a:xfrm>
            <a:off x="197057" y="289831"/>
            <a:ext cx="4111706" cy="564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SzPts val="1400"/>
            </a:pPr>
            <a:r>
              <a:rPr lang="en-US" sz="1500" u="sng" dirty="0"/>
              <a:t>Lecture: Thursday </a:t>
            </a:r>
            <a:br>
              <a:rPr lang="en-US" sz="1500" dirty="0"/>
            </a:br>
            <a:r>
              <a:rPr lang="en-US" sz="1500" dirty="0"/>
              <a:t>All together:    	11:00-12:45</a:t>
            </a:r>
            <a:br>
              <a:rPr lang="en-US" sz="1500" dirty="0"/>
            </a:br>
            <a:br>
              <a:rPr lang="en-US" sz="1500" dirty="0"/>
            </a:br>
            <a:r>
              <a:rPr lang="en-US" sz="1500" u="sng" dirty="0"/>
              <a:t>Lab: Tuesday </a:t>
            </a:r>
            <a:br>
              <a:rPr lang="en-US" sz="1500" dirty="0"/>
            </a:br>
            <a:r>
              <a:rPr lang="en-US" sz="1500" dirty="0"/>
              <a:t>Group 1:     	11:15-15:00 </a:t>
            </a:r>
            <a:br>
              <a:rPr lang="en-US" sz="1500" dirty="0"/>
            </a:br>
            <a:r>
              <a:rPr lang="en-US" sz="1500" dirty="0"/>
              <a:t>Group 2:     	15:15-19:00</a:t>
            </a:r>
          </a:p>
          <a:p>
            <a:pPr lvl="0">
              <a:lnSpc>
                <a:spcPct val="90000"/>
              </a:lnSpc>
              <a:buSzPts val="1400"/>
            </a:pPr>
            <a:endParaRPr lang="en-US" sz="1500" dirty="0"/>
          </a:p>
          <a:p>
            <a:r>
              <a:rPr lang="en-US" sz="1500" u="sng" dirty="0"/>
              <a:t>Book</a:t>
            </a:r>
          </a:p>
          <a:p>
            <a:r>
              <a:rPr lang="en-US" sz="1500" dirty="0"/>
              <a:t>Schrage, Michael. 2020. </a:t>
            </a:r>
            <a:r>
              <a:rPr lang="en-US" sz="1500" i="1" dirty="0"/>
              <a:t>Recommendation Engines</a:t>
            </a:r>
            <a:r>
              <a:rPr lang="en-US" sz="1500" dirty="0"/>
              <a:t>. The MIT Press. </a:t>
            </a:r>
          </a:p>
          <a:p>
            <a:endParaRPr lang="en-US" sz="1500" u="sng" dirty="0"/>
          </a:p>
          <a:p>
            <a:r>
              <a:rPr lang="en-US" sz="1500" u="sng" dirty="0"/>
              <a:t>Labs</a:t>
            </a:r>
          </a:p>
          <a:p>
            <a:r>
              <a:rPr lang="en-US" sz="1500" dirty="0"/>
              <a:t>Erik </a:t>
            </a:r>
            <a:r>
              <a:rPr lang="en-US" sz="1500" dirty="0" err="1"/>
              <a:t>Hekman</a:t>
            </a:r>
            <a:r>
              <a:rPr lang="en-US" sz="1500" dirty="0"/>
              <a:t> (</a:t>
            </a:r>
            <a:r>
              <a:rPr lang="en-US" sz="1500" u="sng" dirty="0">
                <a:hlinkClick r:id="rId3"/>
              </a:rPr>
              <a:t>e.hekman@uu.nl</a:t>
            </a:r>
            <a:r>
              <a:rPr lang="en-US" sz="1500" dirty="0"/>
              <a:t>)</a:t>
            </a:r>
            <a:br>
              <a:rPr lang="en-US" sz="1500" dirty="0"/>
            </a:br>
            <a:r>
              <a:rPr lang="en-US" sz="1500" dirty="0" err="1"/>
              <a:t>Shakila</a:t>
            </a:r>
            <a:r>
              <a:rPr lang="en-US" sz="1500" dirty="0"/>
              <a:t> </a:t>
            </a:r>
            <a:r>
              <a:rPr lang="en-US" sz="1500" dirty="0" err="1"/>
              <a:t>Shayan</a:t>
            </a:r>
            <a:endParaRPr lang="en-US" sz="1500" dirty="0"/>
          </a:p>
          <a:p>
            <a:endParaRPr lang="en-US" sz="1500" u="sng" dirty="0"/>
          </a:p>
          <a:p>
            <a:r>
              <a:rPr lang="en-US" sz="1500" u="sng" dirty="0"/>
              <a:t>Lecturers</a:t>
            </a:r>
          </a:p>
          <a:p>
            <a:r>
              <a:rPr lang="en-US" sz="1500" dirty="0"/>
              <a:t>Koen van Turnhout</a:t>
            </a:r>
          </a:p>
          <a:p>
            <a:r>
              <a:rPr lang="en-US" sz="1500" dirty="0"/>
              <a:t>Aletta Smit</a:t>
            </a:r>
          </a:p>
          <a:p>
            <a:endParaRPr lang="en-US" sz="1500" u="sng" dirty="0"/>
          </a:p>
          <a:p>
            <a:r>
              <a:rPr lang="en-US" sz="1500" u="sng" dirty="0"/>
              <a:t>Coordinator</a:t>
            </a:r>
          </a:p>
          <a:p>
            <a:r>
              <a:rPr lang="en-US" sz="1500" dirty="0"/>
              <a:t>Karin van Es (</a:t>
            </a:r>
            <a:r>
              <a:rPr lang="en-US" sz="1500" u="sng" dirty="0">
                <a:hlinkClick r:id="rId4"/>
              </a:rPr>
              <a:t>k.f.vanes@uu.nl</a:t>
            </a:r>
            <a:r>
              <a:rPr lang="en-US" sz="1500" dirty="0"/>
              <a:t>)</a:t>
            </a:r>
            <a:endParaRPr lang="nl-NL" sz="1500" b="1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985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sz="3200" b="1" dirty="0" err="1"/>
              <a:t>Impending</a:t>
            </a:r>
            <a:r>
              <a:rPr lang="nl-NL" sz="3200" b="1" dirty="0"/>
              <a:t> crisis of </a:t>
            </a:r>
            <a:r>
              <a:rPr lang="nl-NL" sz="3200" b="1" dirty="0" err="1"/>
              <a:t>imagination</a:t>
            </a:r>
            <a:r>
              <a:rPr lang="nl-NL" sz="3200" b="1" dirty="0"/>
              <a:t> </a:t>
            </a:r>
            <a:r>
              <a:rPr lang="nl-NL" sz="2400" b="1" dirty="0"/>
              <a:t>– </a:t>
            </a:r>
            <a:r>
              <a:rPr lang="nl-NL" sz="2400" dirty="0"/>
              <a:t>(Karin van Es, 2017)</a:t>
            </a:r>
            <a:endParaRPr sz="2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460150" y="645000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 Criticism</a:t>
            </a:r>
            <a:endParaRPr sz="18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43381-2DF7-284D-9FE7-2296C19DF601}"/>
              </a:ext>
            </a:extLst>
          </p:cNvPr>
          <p:cNvSpPr txBox="1"/>
          <p:nvPr/>
        </p:nvSpPr>
        <p:spPr>
          <a:xfrm>
            <a:off x="210788" y="1109700"/>
            <a:ext cx="3982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“they [PSM] have to make an explicit effort to think outside the commercial toolbox and consider how they can use Big Data to support their public remits”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challenge is measuring public value</a:t>
            </a:r>
            <a:r>
              <a:rPr lang="en-NL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24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5491-5D7E-2245-A7E0-DA443D1F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1" y="3377717"/>
            <a:ext cx="4045200" cy="1482300"/>
          </a:xfrm>
        </p:spPr>
        <p:txBody>
          <a:bodyPr/>
          <a:lstStyle/>
          <a:p>
            <a:pPr algn="l"/>
            <a:r>
              <a:rPr lang="en-GB" sz="1500" u="sng" dirty="0"/>
              <a:t>Readings: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 err="1"/>
              <a:t>Mazzucato</a:t>
            </a:r>
            <a:r>
              <a:rPr lang="en-GB" sz="1500" dirty="0"/>
              <a:t>, Mariana and Rainer </a:t>
            </a:r>
            <a:r>
              <a:rPr lang="en-GB" sz="1500" dirty="0" err="1"/>
              <a:t>Kattel</a:t>
            </a:r>
            <a:r>
              <a:rPr lang="en-GB" sz="1500" dirty="0"/>
              <a:t>. “Getting Serious About Value.” </a:t>
            </a:r>
            <a:r>
              <a:rPr lang="en-GB" sz="1500" i="1" dirty="0"/>
              <a:t>Institute for Innovation and Public Purpose </a:t>
            </a:r>
            <a:r>
              <a:rPr lang="en-GB" sz="1500" dirty="0"/>
              <a:t>(June 2019).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 err="1"/>
              <a:t>Helberger</a:t>
            </a:r>
            <a:r>
              <a:rPr lang="en-GB" sz="1500" dirty="0"/>
              <a:t>, Natali, Kari </a:t>
            </a:r>
            <a:r>
              <a:rPr lang="en-GB" sz="1500" dirty="0" err="1"/>
              <a:t>Karppinen</a:t>
            </a:r>
            <a:r>
              <a:rPr lang="en-GB" sz="1500" dirty="0"/>
              <a:t> and Lucia </a:t>
            </a:r>
            <a:r>
              <a:rPr lang="en-GB" sz="1500" dirty="0" err="1"/>
              <a:t>D’Acunto</a:t>
            </a:r>
            <a:r>
              <a:rPr lang="en-GB" sz="1500" dirty="0"/>
              <a:t>. “Exposure diversity as a design principle for recommender systems.” </a:t>
            </a:r>
            <a:r>
              <a:rPr lang="en-GB" sz="1500" i="1" dirty="0"/>
              <a:t>Information, Communication &amp; Society</a:t>
            </a:r>
            <a:r>
              <a:rPr lang="en-GB" sz="1500" dirty="0"/>
              <a:t> 21, no. 2 (2018): 191-207.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Van Dijck, José, Thomas </a:t>
            </a:r>
            <a:r>
              <a:rPr lang="en-GB" sz="1500" dirty="0" err="1"/>
              <a:t>Poell</a:t>
            </a:r>
            <a:r>
              <a:rPr lang="en-GB" sz="1500" dirty="0"/>
              <a:t> and </a:t>
            </a:r>
            <a:r>
              <a:rPr lang="en-GB" sz="1500" dirty="0" err="1"/>
              <a:t>Martijn</a:t>
            </a:r>
            <a:r>
              <a:rPr lang="en-GB" sz="1500" dirty="0"/>
              <a:t> de Waal. “Chapter 3: News.” </a:t>
            </a:r>
            <a:r>
              <a:rPr lang="en-GB" sz="1500" i="1" dirty="0"/>
              <a:t>The Platform Society</a:t>
            </a:r>
            <a:r>
              <a:rPr lang="en-GB" sz="1500" dirty="0"/>
              <a:t>,  Oxford: Oxford University Press, 2019.</a:t>
            </a:r>
            <a:br>
              <a:rPr lang="en-GB" sz="1500" dirty="0"/>
            </a:br>
            <a:br>
              <a:rPr lang="en-GB" sz="1500" dirty="0"/>
            </a:br>
            <a:endParaRPr lang="en-US" sz="1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973D5-125F-F74D-80EE-41650C5E41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Invitation to seminar ‘Public Value in PSM’</a:t>
            </a:r>
          </a:p>
          <a:p>
            <a:endParaRPr lang="en-US" b="1" dirty="0"/>
          </a:p>
          <a:p>
            <a:pPr marL="114300" indent="0">
              <a:buNone/>
            </a:pPr>
            <a:r>
              <a:rPr lang="en-US" b="1" dirty="0"/>
              <a:t>Feb. 19, 11:15 AM - 12:45 PM</a:t>
            </a:r>
            <a:br>
              <a:rPr lang="en-US" b="1" dirty="0"/>
            </a:br>
            <a:br>
              <a:rPr lang="en-US" b="1" dirty="0"/>
            </a:br>
            <a:r>
              <a:rPr lang="en-US" sz="1000" b="1" dirty="0"/>
              <a:t>(join via </a:t>
            </a:r>
            <a:r>
              <a:rPr lang="en-US" sz="1000" b="1" dirty="0">
                <a:hlinkClick r:id="rId2"/>
              </a:rPr>
              <a:t>https://</a:t>
            </a:r>
            <a:r>
              <a:rPr lang="en-US" sz="1000" b="1" dirty="0" err="1">
                <a:hlinkClick r:id="rId2"/>
              </a:rPr>
              <a:t>teams.microsoft.com</a:t>
            </a:r>
            <a:r>
              <a:rPr lang="en-US" sz="1000" b="1" dirty="0">
                <a:hlinkClick r:id="rId2"/>
              </a:rPr>
              <a:t>/l/team/19%3a16b0d3ddd49047e7bd20f28ee66648b4%40thread.tacv2/</a:t>
            </a:r>
            <a:r>
              <a:rPr lang="en-US" sz="1000" b="1" dirty="0" err="1">
                <a:hlinkClick r:id="rId2"/>
              </a:rPr>
              <a:t>conversations?groupId</a:t>
            </a:r>
            <a:r>
              <a:rPr lang="en-US" sz="1000" b="1" dirty="0">
                <a:hlinkClick r:id="rId2"/>
              </a:rPr>
              <a:t>=cd7e4422-3643-496a-aa19-0b17e688a338&amp;tenantId=d72758a0-a446-4e0f-a0aa-4bf95a4a10e7</a:t>
            </a:r>
            <a:r>
              <a:rPr lang="en-US" sz="1000" b="1" dirty="0"/>
              <a:t>)</a:t>
            </a:r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0643C-E25B-324E-BA11-761D0738D5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01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>
            <a:off x="0" y="3978850"/>
            <a:ext cx="9144000" cy="13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ctrTitle"/>
          </p:nvPr>
        </p:nvSpPr>
        <p:spPr>
          <a:xfrm>
            <a:off x="2678650" y="1560150"/>
            <a:ext cx="41577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GB" sz="5000" b="1" dirty="0"/>
              <a:t>break</a:t>
            </a:r>
            <a:endParaRPr sz="5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063" y="4285940"/>
            <a:ext cx="3577174" cy="7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l="8097" t="21636" r="13820" b="18060"/>
          <a:stretch/>
        </p:blipFill>
        <p:spPr>
          <a:xfrm>
            <a:off x="4875175" y="4104400"/>
            <a:ext cx="3524301" cy="10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6212" y="3932250"/>
            <a:ext cx="4619625" cy="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7225" y="3932250"/>
            <a:ext cx="4880051" cy="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4971397" y="126228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>
              <a:lnSpc>
                <a:spcPct val="90000"/>
              </a:lnSpc>
              <a:buSzPts val="1400"/>
              <a:buNone/>
            </a:pPr>
            <a:r>
              <a:rPr lang="nl-NL" sz="3200" b="1" dirty="0"/>
              <a:t>At </a:t>
            </a:r>
            <a:r>
              <a:rPr lang="nl-NL" sz="3200" b="1" dirty="0" err="1"/>
              <a:t>the</a:t>
            </a:r>
            <a:r>
              <a:rPr lang="nl-NL" sz="3200" b="1" dirty="0"/>
              <a:t> end of </a:t>
            </a:r>
            <a:r>
              <a:rPr lang="nl-NL" sz="3200" b="1" dirty="0" err="1"/>
              <a:t>the</a:t>
            </a:r>
            <a:r>
              <a:rPr lang="nl-NL" sz="3200" b="1" dirty="0"/>
              <a:t> course </a:t>
            </a:r>
            <a:r>
              <a:rPr lang="nl-NL" sz="3200" b="1" dirty="0" err="1"/>
              <a:t>students</a:t>
            </a:r>
            <a:r>
              <a:rPr lang="nl-NL" sz="3200" b="1" dirty="0"/>
              <a:t> </a:t>
            </a:r>
            <a:r>
              <a:rPr lang="nl-NL" sz="3200" b="1" dirty="0" err="1"/>
              <a:t>will</a:t>
            </a:r>
            <a:r>
              <a:rPr lang="nl-NL" sz="3200" b="1" dirty="0"/>
              <a:t> </a:t>
            </a:r>
            <a:r>
              <a:rPr lang="nl-NL" sz="3200" b="1" dirty="0" err="1"/>
              <a:t>be</a:t>
            </a:r>
            <a:r>
              <a:rPr lang="nl-NL" sz="3200" b="1" dirty="0"/>
              <a:t> </a:t>
            </a:r>
            <a:r>
              <a:rPr lang="nl-NL" sz="3200" b="1" dirty="0" err="1"/>
              <a:t>able</a:t>
            </a:r>
            <a:r>
              <a:rPr lang="nl-NL" sz="3200" b="1" dirty="0"/>
              <a:t> </a:t>
            </a:r>
            <a:r>
              <a:rPr lang="nl-NL" sz="3200" b="1" dirty="0" err="1"/>
              <a:t>to</a:t>
            </a:r>
            <a:endParaRPr lang="nl-NL" sz="32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nl-NL" sz="3000" b="1" dirty="0"/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nl-NL" sz="3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25621C-9239-C94A-9024-2C99E826A44E}"/>
              </a:ext>
            </a:extLst>
          </p:cNvPr>
          <p:cNvSpPr/>
          <p:nvPr/>
        </p:nvSpPr>
        <p:spPr>
          <a:xfrm>
            <a:off x="335603" y="1262284"/>
            <a:ext cx="383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Understand and apply value-sensitive design in the design process of a recommender system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Understand and apply recommender systems in a media context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Develop metrics that are used for cluster analysis for audience analysis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Develop models for personalization and content recommendation with regards to public values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Consider ethical and cultural concerns of recommender systems </a:t>
            </a:r>
          </a:p>
        </p:txBody>
      </p:sp>
    </p:spTree>
    <p:extLst>
      <p:ext uri="{BB962C8B-B14F-4D97-AF65-F5344CB8AC3E}">
        <p14:creationId xmlns:p14="http://schemas.microsoft.com/office/powerpoint/2010/main" val="14290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0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Assignments &amp; deadlines</a:t>
            </a:r>
            <a:endParaRPr lang="en-GB" sz="30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F8E953-3A31-8548-BAF4-9504D1DA6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05801"/>
              </p:ext>
            </p:extLst>
          </p:nvPr>
        </p:nvGraphicFramePr>
        <p:xfrm>
          <a:off x="101009" y="1517525"/>
          <a:ext cx="4338084" cy="2275840"/>
        </p:xfrm>
        <a:graphic>
          <a:graphicData uri="http://schemas.openxmlformats.org/drawingml/2006/table">
            <a:tbl>
              <a:tblPr/>
              <a:tblGrid>
                <a:gridCol w="1525772">
                  <a:extLst>
                    <a:ext uri="{9D8B030D-6E8A-4147-A177-3AD203B41FA5}">
                      <a16:colId xmlns:a16="http://schemas.microsoft.com/office/drawing/2014/main" val="1569609885"/>
                    </a:ext>
                  </a:extLst>
                </a:gridCol>
                <a:gridCol w="574159">
                  <a:extLst>
                    <a:ext uri="{9D8B030D-6E8A-4147-A177-3AD203B41FA5}">
                      <a16:colId xmlns:a16="http://schemas.microsoft.com/office/drawing/2014/main" val="3890838799"/>
                    </a:ext>
                  </a:extLst>
                </a:gridCol>
                <a:gridCol w="733646">
                  <a:extLst>
                    <a:ext uri="{9D8B030D-6E8A-4147-A177-3AD203B41FA5}">
                      <a16:colId xmlns:a16="http://schemas.microsoft.com/office/drawing/2014/main" val="602925830"/>
                    </a:ext>
                  </a:extLst>
                </a:gridCol>
                <a:gridCol w="1504507">
                  <a:extLst>
                    <a:ext uri="{9D8B030D-6E8A-4147-A177-3AD203B41FA5}">
                      <a16:colId xmlns:a16="http://schemas.microsoft.com/office/drawing/2014/main" val="534153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NL">
                          <a:effectLst/>
                        </a:rPr>
                      </a:br>
                      <a:endParaRPr lang="en-N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Deadline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121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Assignment 1: Value-sensitive design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N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Feb 2021, 17:00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541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Assignment 2: Algorithmic affordances and interfaces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  <a:endParaRPr lang="en-N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March 2021, 17:00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563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Final: Case Study Building a Recommender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40 %</a:t>
                      </a:r>
                      <a:endParaRPr lang="en-N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of 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April 2021, 17:00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10565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940D415-AF1E-024B-B574-A4195C197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02" y="99224"/>
            <a:ext cx="4375298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assignments should be submitted via Blackboard (with the exception of the video presentation which you e-mail the link to Erik Hekman)</a:t>
            </a:r>
            <a:b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kumimoji="0" lang="en-NL" altLang="en-NL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L" altLang="en-NL" sz="1200" dirty="0"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NL" altLang="en-N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kumimoji="0" lang="en-NL" altLang="en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Please note that you need a minimum of 5.5 for the individual assignments to pass the course</a:t>
            </a:r>
            <a:endParaRPr kumimoji="0" lang="en-NL" altLang="en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NL" altLang="en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311700" y="534575"/>
            <a:ext cx="8375400" cy="483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58BFC5">
                  <a:alpha val="63921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8758675" y="4749850"/>
            <a:ext cx="38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9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NL" b="1" i="1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</a:t>
            </a:r>
            <a:r>
              <a:rPr lang="nl-NL" b="1" i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is </a:t>
            </a:r>
            <a:r>
              <a:rPr lang="nl-NL" b="1" i="1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</a:t>
            </a:r>
            <a:r>
              <a:rPr lang="nl-NL" b="1" i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nl-NL" b="1" i="1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relationship</a:t>
            </a:r>
            <a:r>
              <a:rPr lang="nl-NL" b="1" i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nl-NL" b="1" i="1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between</a:t>
            </a:r>
            <a:r>
              <a:rPr lang="nl-NL" b="1" i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r>
              <a:rPr lang="nl-NL" b="1" i="1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technology</a:t>
            </a:r>
            <a:r>
              <a:rPr lang="nl-NL" b="1" i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&amp; society?</a:t>
            </a:r>
            <a:endParaRPr b="1" i="1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11700" y="1645920"/>
            <a:ext cx="8208300" cy="310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b="1" dirty="0" err="1"/>
              <a:t>Technological</a:t>
            </a:r>
            <a:r>
              <a:rPr lang="nl-NL" sz="2000" b="1" dirty="0"/>
              <a:t> </a:t>
            </a:r>
            <a:r>
              <a:rPr lang="nl-NL" sz="2000" b="1" dirty="0" err="1"/>
              <a:t>determinism</a:t>
            </a:r>
            <a:r>
              <a:rPr lang="nl-NL" sz="2000" b="1" dirty="0"/>
              <a:t> (</a:t>
            </a:r>
            <a:r>
              <a:rPr lang="nl-NL" sz="2000" b="1" dirty="0" err="1"/>
              <a:t>locates</a:t>
            </a:r>
            <a:r>
              <a:rPr lang="nl-NL" sz="2000" b="1" dirty="0"/>
              <a:t> </a:t>
            </a:r>
            <a:r>
              <a:rPr lang="nl-NL" sz="2000" b="1" dirty="0" err="1"/>
              <a:t>cause</a:t>
            </a:r>
            <a:r>
              <a:rPr lang="nl-NL" sz="2000" b="1" dirty="0"/>
              <a:t> </a:t>
            </a:r>
            <a:r>
              <a:rPr lang="nl-NL" sz="2000" b="1" dirty="0" err="1"/>
              <a:t>with</a:t>
            </a:r>
            <a:r>
              <a:rPr lang="nl-NL" sz="2000" b="1" dirty="0"/>
              <a:t> </a:t>
            </a:r>
            <a:r>
              <a:rPr lang="nl-NL" sz="2000" b="1" dirty="0" err="1"/>
              <a:t>technology</a:t>
            </a:r>
            <a:r>
              <a:rPr lang="nl-NL" sz="2000" b="1" dirty="0"/>
              <a:t>) </a:t>
            </a:r>
            <a:r>
              <a:rPr lang="nl-NL" sz="2000" dirty="0"/>
              <a:t>(Marshall McLuhan, Harold </a:t>
            </a:r>
            <a:r>
              <a:rPr lang="nl-NL" sz="2000" dirty="0" err="1"/>
              <a:t>Innis</a:t>
            </a:r>
            <a:r>
              <a:rPr lang="nl-NL" sz="2000" dirty="0"/>
              <a:t>) e.g. </a:t>
            </a:r>
            <a:r>
              <a:rPr lang="nl-NL" sz="2000" dirty="0" err="1"/>
              <a:t>Arab</a:t>
            </a:r>
            <a:r>
              <a:rPr lang="nl-NL" sz="2000" dirty="0"/>
              <a:t> Spring</a:t>
            </a:r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endParaRPr lang="nl-NL" sz="2000" b="1" dirty="0"/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b="1" dirty="0" err="1"/>
              <a:t>Social</a:t>
            </a:r>
            <a:r>
              <a:rPr lang="nl-NL" sz="2000" b="1" dirty="0"/>
              <a:t> </a:t>
            </a:r>
            <a:r>
              <a:rPr lang="nl-NL" sz="2000" b="1" dirty="0" err="1"/>
              <a:t>construction</a:t>
            </a:r>
            <a:r>
              <a:rPr lang="nl-NL" sz="2000" b="1" dirty="0"/>
              <a:t> of </a:t>
            </a:r>
            <a:r>
              <a:rPr lang="nl-NL" sz="2000" b="1" dirty="0" err="1"/>
              <a:t>technology</a:t>
            </a:r>
            <a:r>
              <a:rPr lang="nl-NL" sz="2000" b="1" dirty="0"/>
              <a:t> (</a:t>
            </a:r>
            <a:r>
              <a:rPr lang="nl-NL" sz="2000" b="1" dirty="0" err="1"/>
              <a:t>locates</a:t>
            </a:r>
            <a:r>
              <a:rPr lang="nl-NL" sz="2000" b="1" dirty="0"/>
              <a:t> </a:t>
            </a:r>
            <a:r>
              <a:rPr lang="nl-NL" sz="2000" b="1" dirty="0" err="1"/>
              <a:t>cause</a:t>
            </a:r>
            <a:r>
              <a:rPr lang="nl-NL" sz="2000" b="1" dirty="0"/>
              <a:t> </a:t>
            </a:r>
            <a:r>
              <a:rPr lang="nl-NL" sz="2000" b="1" dirty="0" err="1"/>
              <a:t>with</a:t>
            </a:r>
            <a:r>
              <a:rPr lang="nl-NL" sz="2000" b="1" dirty="0"/>
              <a:t> </a:t>
            </a:r>
            <a:r>
              <a:rPr lang="nl-NL" sz="2000" b="1" dirty="0" err="1"/>
              <a:t>people</a:t>
            </a:r>
            <a:r>
              <a:rPr lang="nl-NL" sz="2000" b="1" dirty="0"/>
              <a:t>) </a:t>
            </a:r>
            <a:r>
              <a:rPr lang="nl-NL" sz="2000" dirty="0"/>
              <a:t>(Wiebe Bijker, John </a:t>
            </a:r>
            <a:r>
              <a:rPr lang="nl-NL" sz="2000" dirty="0" err="1"/>
              <a:t>Law</a:t>
            </a:r>
            <a:r>
              <a:rPr lang="nl-NL" sz="2000" dirty="0"/>
              <a:t>) e.g. </a:t>
            </a:r>
            <a:r>
              <a:rPr lang="nl-NL" sz="2000" dirty="0" err="1"/>
              <a:t>moral</a:t>
            </a:r>
            <a:r>
              <a:rPr lang="nl-NL" sz="2000" dirty="0"/>
              <a:t> </a:t>
            </a:r>
            <a:r>
              <a:rPr lang="nl-NL" sz="2000" dirty="0" err="1"/>
              <a:t>panics</a:t>
            </a:r>
            <a:endParaRPr lang="nl-NL" sz="2000" dirty="0"/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endParaRPr lang="nl-NL" sz="2000" b="1" dirty="0"/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b="1" dirty="0" err="1"/>
              <a:t>Social</a:t>
            </a:r>
            <a:r>
              <a:rPr lang="nl-NL" sz="2000" b="1" dirty="0"/>
              <a:t> </a:t>
            </a:r>
            <a:r>
              <a:rPr lang="nl-NL" sz="2000" b="1" dirty="0" err="1"/>
              <a:t>shaping</a:t>
            </a:r>
            <a:r>
              <a:rPr lang="nl-NL" sz="2000" b="1" dirty="0"/>
              <a:t> of </a:t>
            </a:r>
            <a:r>
              <a:rPr lang="nl-NL" sz="2000" b="1" dirty="0" err="1"/>
              <a:t>technology</a:t>
            </a:r>
            <a:r>
              <a:rPr lang="nl-NL" sz="2000" b="1" dirty="0"/>
              <a:t> (</a:t>
            </a:r>
            <a:r>
              <a:rPr lang="nl-NL" sz="2000" b="1" dirty="0" err="1"/>
              <a:t>mutual</a:t>
            </a:r>
            <a:r>
              <a:rPr lang="nl-NL" sz="2000" b="1" dirty="0"/>
              <a:t> </a:t>
            </a:r>
            <a:r>
              <a:rPr lang="nl-NL" sz="2000" b="1" dirty="0" err="1"/>
              <a:t>shaping</a:t>
            </a:r>
            <a:r>
              <a:rPr lang="nl-NL" sz="2000" b="1" dirty="0"/>
              <a:t>) </a:t>
            </a:r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dirty="0"/>
              <a:t>(Donald </a:t>
            </a:r>
            <a:r>
              <a:rPr lang="nl-NL" sz="2000" dirty="0" err="1"/>
              <a:t>MacKenzie</a:t>
            </a:r>
            <a:r>
              <a:rPr lang="nl-NL" sz="2000" dirty="0"/>
              <a:t>, Judy </a:t>
            </a:r>
            <a:r>
              <a:rPr lang="nl-NL" sz="2000" dirty="0" err="1"/>
              <a:t>Wajcman</a:t>
            </a:r>
            <a:r>
              <a:rPr lang="nl-NL" sz="2000" dirty="0"/>
              <a:t>) e.g. RT button on Twitter</a:t>
            </a:r>
            <a:endParaRPr lang="en-US" sz="2000" dirty="0"/>
          </a:p>
          <a:p>
            <a:pPr lvl="0">
              <a:lnSpc>
                <a:spcPct val="90000"/>
              </a:lnSpc>
              <a:buSzPts val="1400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45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4890693" y="836982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90000"/>
              </a:lnSpc>
              <a:buSzPts val="1400"/>
              <a:buNone/>
            </a:pPr>
            <a:endParaRPr lang="nl-NL" sz="26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sz="2600" b="1" dirty="0"/>
              <a:t>Three </a:t>
            </a:r>
            <a:r>
              <a:rPr lang="nl-NL" sz="2600" b="1" dirty="0" err="1"/>
              <a:t>appoaches</a:t>
            </a:r>
            <a:r>
              <a:rPr lang="nl-NL" sz="2600" b="1" dirty="0"/>
              <a:t> </a:t>
            </a:r>
            <a:r>
              <a:rPr lang="nl-NL" sz="2600" b="1" dirty="0" err="1"/>
              <a:t>to</a:t>
            </a:r>
            <a:r>
              <a:rPr lang="nl-NL" sz="2600" b="1" dirty="0"/>
              <a:t> human-</a:t>
            </a:r>
            <a:r>
              <a:rPr lang="nl-NL" sz="2600" b="1" dirty="0" err="1"/>
              <a:t>technology</a:t>
            </a:r>
            <a:r>
              <a:rPr lang="nl-NL" sz="2600" b="1" dirty="0"/>
              <a:t> relations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nl-NL" sz="3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46492F-515A-054B-B181-1E0D7CA9FCEC}"/>
              </a:ext>
            </a:extLst>
          </p:cNvPr>
          <p:cNvSpPr/>
          <p:nvPr/>
        </p:nvSpPr>
        <p:spPr>
          <a:xfrm>
            <a:off x="318693" y="1239624"/>
            <a:ext cx="383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b="1" dirty="0">
                <a:solidFill>
                  <a:schemeClr val="tx1"/>
                </a:solidFill>
              </a:rPr>
              <a:t>Extension</a:t>
            </a:r>
            <a:r>
              <a:rPr lang="nl-NL" sz="2000" dirty="0">
                <a:solidFill>
                  <a:schemeClr val="tx1"/>
                </a:solidFill>
              </a:rPr>
              <a:t>: </a:t>
            </a:r>
            <a:r>
              <a:rPr lang="nl-NL" sz="2000" dirty="0" err="1">
                <a:solidFill>
                  <a:schemeClr val="tx1"/>
                </a:solidFill>
              </a:rPr>
              <a:t>technology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instrumental</a:t>
            </a:r>
            <a:r>
              <a:rPr lang="nl-NL" sz="2000" dirty="0">
                <a:solidFill>
                  <a:schemeClr val="tx1"/>
                </a:solidFill>
              </a:rPr>
              <a:t>, </a:t>
            </a:r>
            <a:r>
              <a:rPr lang="nl-NL" sz="2000" dirty="0" err="1">
                <a:solidFill>
                  <a:schemeClr val="tx1"/>
                </a:solidFill>
              </a:rPr>
              <a:t>seen</a:t>
            </a:r>
            <a:r>
              <a:rPr lang="nl-NL" sz="2000" dirty="0">
                <a:solidFill>
                  <a:schemeClr val="tx1"/>
                </a:solidFill>
              </a:rPr>
              <a:t> as </a:t>
            </a:r>
            <a:r>
              <a:rPr lang="nl-NL" sz="2000" dirty="0" err="1">
                <a:solidFill>
                  <a:schemeClr val="tx1"/>
                </a:solidFill>
              </a:rPr>
              <a:t>neutral</a:t>
            </a:r>
            <a:endParaRPr lang="nl-NL" sz="2000" dirty="0">
              <a:solidFill>
                <a:schemeClr val="tx1"/>
              </a:solidFill>
            </a:endParaRPr>
          </a:p>
          <a:p>
            <a:pPr lvl="0" indent="-457200">
              <a:lnSpc>
                <a:spcPct val="90000"/>
              </a:lnSpc>
              <a:buSzPts val="1400"/>
              <a:buFontTx/>
              <a:buChar char="-"/>
            </a:pPr>
            <a:endParaRPr lang="nl-NL" sz="20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b="1" dirty="0" err="1">
                <a:solidFill>
                  <a:schemeClr val="tx1"/>
                </a:solidFill>
              </a:rPr>
              <a:t>Dialectics</a:t>
            </a:r>
            <a:r>
              <a:rPr lang="nl-NL" sz="2000" b="1" dirty="0">
                <a:solidFill>
                  <a:schemeClr val="tx1"/>
                </a:solidFill>
              </a:rPr>
              <a:t>: </a:t>
            </a:r>
            <a:r>
              <a:rPr lang="nl-NL" sz="2000" dirty="0" err="1">
                <a:solidFill>
                  <a:schemeClr val="tx1"/>
                </a:solidFill>
              </a:rPr>
              <a:t>opposition</a:t>
            </a:r>
            <a:r>
              <a:rPr lang="nl-NL" sz="2000" dirty="0">
                <a:solidFill>
                  <a:schemeClr val="tx1"/>
                </a:solidFill>
              </a:rPr>
              <a:t>, </a:t>
            </a:r>
            <a:r>
              <a:rPr lang="nl-NL" sz="2000" dirty="0" err="1">
                <a:solidFill>
                  <a:schemeClr val="tx1"/>
                </a:solidFill>
              </a:rPr>
              <a:t>technology</a:t>
            </a:r>
            <a:r>
              <a:rPr lang="nl-NL" sz="2000" dirty="0">
                <a:solidFill>
                  <a:schemeClr val="tx1"/>
                </a:solidFill>
              </a:rPr>
              <a:t> as </a:t>
            </a:r>
            <a:r>
              <a:rPr lang="nl-NL" sz="2000" dirty="0" err="1">
                <a:solidFill>
                  <a:schemeClr val="tx1"/>
                </a:solidFill>
              </a:rPr>
              <a:t>overpowering</a:t>
            </a:r>
            <a:r>
              <a:rPr lang="nl-NL" sz="2000" dirty="0">
                <a:solidFill>
                  <a:schemeClr val="tx1"/>
                </a:solidFill>
              </a:rPr>
              <a:t> or </a:t>
            </a:r>
            <a:r>
              <a:rPr lang="nl-NL" sz="2000" dirty="0" err="1">
                <a:solidFill>
                  <a:schemeClr val="tx1"/>
                </a:solidFill>
              </a:rPr>
              <a:t>alienating</a:t>
            </a:r>
            <a:endParaRPr lang="nl-NL" sz="2000" dirty="0">
              <a:solidFill>
                <a:schemeClr val="tx1"/>
              </a:solidFill>
            </a:endParaRPr>
          </a:p>
          <a:p>
            <a:pPr lvl="0" indent="-457200">
              <a:lnSpc>
                <a:spcPct val="90000"/>
              </a:lnSpc>
              <a:buSzPts val="1400"/>
              <a:buFontTx/>
              <a:buChar char="-"/>
            </a:pPr>
            <a:endParaRPr lang="nl-NL" sz="2000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2000" b="1" dirty="0" err="1">
                <a:solidFill>
                  <a:schemeClr val="tx1"/>
                </a:solidFill>
              </a:rPr>
              <a:t>Hybridity</a:t>
            </a:r>
            <a:r>
              <a:rPr lang="nl-NL" sz="2000" dirty="0">
                <a:solidFill>
                  <a:schemeClr val="tx1"/>
                </a:solidFill>
              </a:rPr>
              <a:t>: </a:t>
            </a:r>
            <a:r>
              <a:rPr lang="nl-NL" sz="2000" dirty="0" err="1">
                <a:solidFill>
                  <a:schemeClr val="tx1"/>
                </a:solidFill>
              </a:rPr>
              <a:t>technologies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and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humans</a:t>
            </a:r>
            <a:r>
              <a:rPr lang="nl-NL" sz="2000" dirty="0">
                <a:solidFill>
                  <a:schemeClr val="tx1"/>
                </a:solidFill>
              </a:rPr>
              <a:t> help </a:t>
            </a:r>
            <a:r>
              <a:rPr lang="nl-NL" sz="2000" dirty="0" err="1">
                <a:solidFill>
                  <a:schemeClr val="tx1"/>
                </a:solidFill>
              </a:rPr>
              <a:t>to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shape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each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other</a:t>
            </a:r>
            <a:endParaRPr lang="nl-NL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311700" y="534575"/>
            <a:ext cx="8375400" cy="483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58BFC5">
                  <a:alpha val="63921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8758675" y="4749850"/>
            <a:ext cx="38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94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i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Technological mediation – Peter-Paul Verbeek</a:t>
            </a:r>
            <a:endParaRPr i="1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182608" y="1635089"/>
            <a:ext cx="3163020" cy="3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SzPts val="1400"/>
            </a:pPr>
            <a:endParaRPr lang="nl-NL" sz="1800" b="1" dirty="0"/>
          </a:p>
          <a:p>
            <a:pPr>
              <a:lnSpc>
                <a:spcPct val="90000"/>
              </a:lnSpc>
              <a:buSzPts val="1400"/>
            </a:pPr>
            <a:r>
              <a:rPr lang="nl-NL" sz="1800" b="1" dirty="0"/>
              <a:t>Technologies &lt;-&gt; </a:t>
            </a:r>
            <a:r>
              <a:rPr lang="nl-NL" sz="1800" b="1" dirty="0" err="1"/>
              <a:t>Humans</a:t>
            </a:r>
            <a:r>
              <a:rPr lang="nl-NL" sz="1800" b="1" dirty="0"/>
              <a:t> [&lt;-&gt; </a:t>
            </a:r>
            <a:r>
              <a:rPr lang="nl-NL" sz="1800" b="1" dirty="0" err="1"/>
              <a:t>the</a:t>
            </a:r>
            <a:r>
              <a:rPr lang="nl-NL" sz="1800" b="1" dirty="0"/>
              <a:t> </a:t>
            </a:r>
            <a:r>
              <a:rPr lang="nl-NL" sz="1800" b="1" dirty="0" err="1"/>
              <a:t>world</a:t>
            </a:r>
            <a:r>
              <a:rPr lang="nl-NL" sz="1800" b="1" dirty="0"/>
              <a:t>]</a:t>
            </a:r>
          </a:p>
          <a:p>
            <a:pPr>
              <a:lnSpc>
                <a:spcPct val="90000"/>
              </a:lnSpc>
              <a:buSzPts val="1400"/>
            </a:pPr>
            <a:endParaRPr lang="nl-NL" sz="1800" b="1" dirty="0"/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1800" dirty="0" err="1"/>
              <a:t>Not</a:t>
            </a:r>
            <a:r>
              <a:rPr lang="nl-NL" sz="1800" dirty="0"/>
              <a:t> </a:t>
            </a:r>
            <a:r>
              <a:rPr lang="nl-NL" sz="1800" dirty="0" err="1"/>
              <a:t>two</a:t>
            </a:r>
            <a:r>
              <a:rPr lang="nl-NL" sz="1800" dirty="0"/>
              <a:t> </a:t>
            </a:r>
            <a:r>
              <a:rPr lang="nl-NL" sz="1800" dirty="0" err="1"/>
              <a:t>poles</a:t>
            </a:r>
            <a:r>
              <a:rPr lang="nl-NL" sz="1800" dirty="0"/>
              <a:t> </a:t>
            </a:r>
            <a:r>
              <a:rPr lang="nl-NL" sz="1800" dirty="0" err="1"/>
              <a:t>between</a:t>
            </a:r>
            <a:r>
              <a:rPr lang="nl-NL" sz="1800" dirty="0"/>
              <a:t> </a:t>
            </a:r>
            <a:r>
              <a:rPr lang="nl-NL" sz="1800" dirty="0" err="1"/>
              <a:t>which</a:t>
            </a:r>
            <a:r>
              <a:rPr lang="nl-NL" sz="1800" dirty="0"/>
              <a:t> </a:t>
            </a:r>
            <a:r>
              <a:rPr lang="nl-NL" sz="1800" dirty="0" err="1"/>
              <a:t>there</a:t>
            </a:r>
            <a:r>
              <a:rPr lang="nl-NL" sz="1800" dirty="0"/>
              <a:t> is </a:t>
            </a:r>
            <a:r>
              <a:rPr lang="nl-NL" sz="1800" dirty="0" err="1"/>
              <a:t>interaction</a:t>
            </a:r>
            <a:endParaRPr lang="nl-NL" sz="1800" dirty="0"/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r>
              <a:rPr lang="nl-NL" sz="1800" dirty="0" err="1"/>
              <a:t>They</a:t>
            </a:r>
            <a:r>
              <a:rPr lang="nl-NL" sz="1800" dirty="0"/>
              <a:t>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their</a:t>
            </a:r>
            <a:r>
              <a:rPr lang="nl-NL" sz="1800" dirty="0"/>
              <a:t> </a:t>
            </a:r>
            <a:r>
              <a:rPr lang="nl-NL" sz="1800" dirty="0" err="1"/>
              <a:t>interaction</a:t>
            </a:r>
            <a:r>
              <a:rPr lang="nl-NL" sz="1800" dirty="0"/>
              <a:t> </a:t>
            </a:r>
          </a:p>
          <a:p>
            <a:pPr marL="342900" lvl="0" indent="-342900">
              <a:lnSpc>
                <a:spcPct val="90000"/>
              </a:lnSpc>
              <a:buSzPts val="1400"/>
              <a:buFont typeface="Arial" panose="020B0604020202020204" pitchFamily="34" charset="0"/>
              <a:buChar char="•"/>
            </a:pPr>
            <a:endParaRPr lang="nl-NL" sz="2000" b="1" dirty="0"/>
          </a:p>
        </p:txBody>
      </p:sp>
      <p:pic>
        <p:nvPicPr>
          <p:cNvPr id="2" name="Animation Explaining Technological Mediation_480p.mp4" descr="Animation Explaining Technological Mediation_480p.mp4">
            <a:hlinkClick r:id="" action="ppaction://media"/>
            <a:extLst>
              <a:ext uri="{FF2B5EF4-FFF2-40B4-BE49-F238E27FC236}">
                <a16:creationId xmlns:a16="http://schemas.microsoft.com/office/drawing/2014/main" id="{8E3D08EB-4A57-3B47-B869-D468F91EF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7976" y="1506967"/>
            <a:ext cx="5269124" cy="2961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4971397" y="126228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>
              <a:lnSpc>
                <a:spcPct val="90000"/>
              </a:lnSpc>
              <a:buSzPts val="1400"/>
              <a:buNone/>
            </a:pPr>
            <a:r>
              <a:rPr lang="nl-NL" sz="3200" b="1" dirty="0" err="1"/>
              <a:t>Recommender</a:t>
            </a:r>
            <a:r>
              <a:rPr lang="nl-NL" sz="3200" b="1" dirty="0"/>
              <a:t> systems as complex </a:t>
            </a:r>
            <a:r>
              <a:rPr lang="nl-NL" sz="3200" b="1" dirty="0" err="1"/>
              <a:t>socio-technical</a:t>
            </a:r>
            <a:r>
              <a:rPr lang="nl-NL" sz="3200" b="1" dirty="0"/>
              <a:t> assemblages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nl-NL" sz="30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FDC997-1EAC-814F-AFA4-3252C7F5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1" y="1201479"/>
            <a:ext cx="3152469" cy="27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3;p17">
            <a:extLst>
              <a:ext uri="{FF2B5EF4-FFF2-40B4-BE49-F238E27FC236}">
                <a16:creationId xmlns:a16="http://schemas.microsoft.com/office/drawing/2014/main" id="{F3A60F7D-7ECE-704E-A84A-BEF3082D909F}"/>
              </a:ext>
            </a:extLst>
          </p:cNvPr>
          <p:cNvSpPr txBox="1">
            <a:spLocks/>
          </p:cNvSpPr>
          <p:nvPr/>
        </p:nvSpPr>
        <p:spPr>
          <a:xfrm>
            <a:off x="1067781" y="330652"/>
            <a:ext cx="3837000" cy="224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90000"/>
              </a:lnSpc>
              <a:buSzPts val="1400"/>
              <a:buFont typeface="Arial"/>
              <a:buNone/>
            </a:pPr>
            <a:r>
              <a:rPr lang="nl-NL" sz="2400" b="1" dirty="0">
                <a:solidFill>
                  <a:schemeClr val="tx1"/>
                </a:solidFill>
              </a:rPr>
              <a:t>Technologies</a:t>
            </a:r>
          </a:p>
          <a:p>
            <a:pPr marL="0" indent="0">
              <a:lnSpc>
                <a:spcPct val="90000"/>
              </a:lnSpc>
              <a:buSzPts val="1400"/>
              <a:buFont typeface="Arial"/>
              <a:buNone/>
            </a:pPr>
            <a:endParaRPr lang="nl-NL" sz="3000" b="1" dirty="0"/>
          </a:p>
          <a:p>
            <a:pPr indent="-457200">
              <a:lnSpc>
                <a:spcPct val="90000"/>
              </a:lnSpc>
              <a:buSzPts val="1400"/>
              <a:buFontTx/>
              <a:buChar char="-"/>
            </a:pPr>
            <a:endParaRPr lang="nl-NL" sz="3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34649C-1DDE-7F40-9E67-C338D3291DCC}"/>
              </a:ext>
            </a:extLst>
          </p:cNvPr>
          <p:cNvSpPr/>
          <p:nvPr/>
        </p:nvSpPr>
        <p:spPr>
          <a:xfrm>
            <a:off x="264786" y="3946432"/>
            <a:ext cx="129234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>
              <a:lnSpc>
                <a:spcPct val="90000"/>
              </a:lnSpc>
              <a:buSzPts val="1400"/>
            </a:pPr>
            <a:r>
              <a:rPr lang="nl-NL" sz="2400" b="1" dirty="0" err="1"/>
              <a:t>Values</a:t>
            </a:r>
            <a:endParaRPr lang="nl-NL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29A2A-BC3E-E440-9151-29CF0E50FB8B}"/>
              </a:ext>
            </a:extLst>
          </p:cNvPr>
          <p:cNvSpPr/>
          <p:nvPr/>
        </p:nvSpPr>
        <p:spPr>
          <a:xfrm>
            <a:off x="2667244" y="3942021"/>
            <a:ext cx="130837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>
              <a:lnSpc>
                <a:spcPct val="90000"/>
              </a:lnSpc>
              <a:buSzPts val="1400"/>
            </a:pPr>
            <a:r>
              <a:rPr lang="nl-NL" sz="2400" b="1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17522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1460150" y="645000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 Criticism</a:t>
            </a:r>
            <a:endParaRPr sz="18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7A09F-B1D1-9944-BFEA-86A057952D0A}"/>
              </a:ext>
            </a:extLst>
          </p:cNvPr>
          <p:cNvSpPr txBox="1"/>
          <p:nvPr/>
        </p:nvSpPr>
        <p:spPr>
          <a:xfrm>
            <a:off x="222015" y="633523"/>
            <a:ext cx="39824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4100" name="Picture 4" descr="Image result for female shaver">
            <a:extLst>
              <a:ext uri="{FF2B5EF4-FFF2-40B4-BE49-F238E27FC236}">
                <a16:creationId xmlns:a16="http://schemas.microsoft.com/office/drawing/2014/main" id="{CD97DED0-4696-4A45-BC16-3C09AEC1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836" y="1917620"/>
            <a:ext cx="3148327" cy="31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/whatisthisthing - Shopping cart coin slot?">
            <a:extLst>
              <a:ext uri="{FF2B5EF4-FFF2-40B4-BE49-F238E27FC236}">
                <a16:creationId xmlns:a16="http://schemas.microsoft.com/office/drawing/2014/main" id="{DD86F48E-C44F-2E4F-BC50-07612C05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61" y="241978"/>
            <a:ext cx="2787049" cy="209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Google Shape;99;p18"/>
          <p:cNvSpPr txBox="1">
            <a:spLocks noGrp="1"/>
          </p:cNvSpPr>
          <p:nvPr>
            <p:ph type="body" idx="2"/>
          </p:nvPr>
        </p:nvSpPr>
        <p:spPr>
          <a:xfrm>
            <a:off x="5084985" y="87735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sz="30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Designers </a:t>
            </a:r>
            <a:r>
              <a:rPr lang="nl-NL" sz="30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materialize</a:t>
            </a:r>
            <a:r>
              <a:rPr lang="nl-NL" sz="30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3000" b="1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morality</a:t>
            </a:r>
            <a:endParaRPr lang="nl-NL" sz="3000" b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“Technologies help </a:t>
            </a:r>
            <a:r>
              <a:rPr lang="nl-NL" sz="28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28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perceptions</a:t>
            </a: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28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actions, </a:t>
            </a:r>
            <a:r>
              <a:rPr lang="nl-NL" sz="28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experiences</a:t>
            </a: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28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NL" sz="28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practices</a:t>
            </a:r>
            <a:r>
              <a:rPr lang="nl-NL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” (p.29)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92DAC1B-FFBC-2348-805B-420F74C4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38" y="2849452"/>
            <a:ext cx="3099639" cy="20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02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B6C68D1C19F546B817132D45D5494B" ma:contentTypeVersion="2" ma:contentTypeDescription="Create a new document." ma:contentTypeScope="" ma:versionID="02f6160ff230cec1e0a6546e9e91aa28">
  <xsd:schema xmlns:xsd="http://www.w3.org/2001/XMLSchema" xmlns:xs="http://www.w3.org/2001/XMLSchema" xmlns:p="http://schemas.microsoft.com/office/2006/metadata/properties" xmlns:ns2="3b773fd2-74ff-4d20-9991-143d7b797784" targetNamespace="http://schemas.microsoft.com/office/2006/metadata/properties" ma:root="true" ma:fieldsID="085bdb7ef10c24d0cdb27fee0b567ecd" ns2:_="">
    <xsd:import namespace="3b773fd2-74ff-4d20-9991-143d7b7977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73fd2-74ff-4d20-9991-143d7b7977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349F33-5631-44E3-A720-B7720004CF08}"/>
</file>

<file path=customXml/itemProps2.xml><?xml version="1.0" encoding="utf-8"?>
<ds:datastoreItem xmlns:ds="http://schemas.openxmlformats.org/officeDocument/2006/customXml" ds:itemID="{F3C6B641-187D-4C9C-A7EC-40CA523537D6}"/>
</file>

<file path=customXml/itemProps3.xml><?xml version="1.0" encoding="utf-8"?>
<ds:datastoreItem xmlns:ds="http://schemas.openxmlformats.org/officeDocument/2006/customXml" ds:itemID="{1F742477-8E52-4E65-9A3C-62B50E9B2C94}"/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978</Words>
  <Application>Microsoft Macintosh PowerPoint</Application>
  <PresentationFormat>On-screen Show (16:9)</PresentationFormat>
  <Paragraphs>136</Paragraphs>
  <Slides>22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Arial</vt:lpstr>
      <vt:lpstr>Source Sans Pro</vt:lpstr>
      <vt:lpstr>Source Sans Pro Light</vt:lpstr>
      <vt:lpstr>Roboto Condensed</vt:lpstr>
      <vt:lpstr>Simple Light</vt:lpstr>
      <vt:lpstr>Part 1: Technological mediation &amp; public values  Personalization for (public) media </vt:lpstr>
      <vt:lpstr>PowerPoint Presentation</vt:lpstr>
      <vt:lpstr>PowerPoint Presentation</vt:lpstr>
      <vt:lpstr>PowerPoint Presentation</vt:lpstr>
      <vt:lpstr>What is the relationship between technology &amp; society?</vt:lpstr>
      <vt:lpstr>PowerPoint Presentation</vt:lpstr>
      <vt:lpstr>Technological mediation – Peter-Paul Verbeek</vt:lpstr>
      <vt:lpstr>PowerPoint Presentation</vt:lpstr>
      <vt:lpstr>PowerPoint Presentation</vt:lpstr>
      <vt:lpstr>Hostile architecture  (moral dimension of technology)</vt:lpstr>
      <vt:lpstr>PowerPoint Presentation</vt:lpstr>
      <vt:lpstr>PowerPoint Presentation</vt:lpstr>
      <vt:lpstr>What are media?</vt:lpstr>
      <vt:lpstr>What is ‘public’ in relation to media?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Readings:  Mazzucato, Mariana and Rainer Kattel. “Getting Serious About Value.” Institute for Innovation and Public Purpose (June 2019).  Helberger, Natali, Kari Karppinen and Lucia D’Acunto. “Exposure diversity as a design principle for recommender systems.” Information, Communication &amp; Society 21, no. 2 (2018): 191-207.  Van Dijck, José, Thomas Poell and Martijn de Waal. “Chapter 3: News.” The Platform Society,  Oxford: Oxford University Press, 2019.  </vt:lpstr>
      <vt:lpstr>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walking and other methods emphasizing the situatedness of data Medien der Kooperation (Siegen) February 2021</dc:title>
  <cp:lastModifiedBy>Karin van Es</cp:lastModifiedBy>
  <cp:revision>64</cp:revision>
  <dcterms:modified xsi:type="dcterms:W3CDTF">2021-02-11T09:43:06Z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0x01010040B6C68D1C19F546B817132D45D5494B</vt:lpwstr>
  </property>
</Properties>
</file>